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8" r:id="rId3"/>
    <p:sldId id="266" r:id="rId4"/>
    <p:sldId id="277" r:id="rId5"/>
    <p:sldId id="279" r:id="rId6"/>
    <p:sldId id="280" r:id="rId7"/>
    <p:sldId id="267" r:id="rId8"/>
    <p:sldId id="268" r:id="rId9"/>
    <p:sldId id="269" r:id="rId10"/>
    <p:sldId id="270" r:id="rId11"/>
    <p:sldId id="271" r:id="rId12"/>
    <p:sldId id="283" r:id="rId13"/>
    <p:sldId id="273" r:id="rId14"/>
    <p:sldId id="276" r:id="rId15"/>
    <p:sldId id="275" r:id="rId16"/>
    <p:sldId id="272" r:id="rId17"/>
    <p:sldId id="281" r:id="rId18"/>
    <p:sldId id="274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B42"/>
    <a:srgbClr val="0072BC"/>
    <a:srgbClr val="00AA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795" autoAdjust="0"/>
  </p:normalViewPr>
  <p:slideViewPr>
    <p:cSldViewPr>
      <p:cViewPr>
        <p:scale>
          <a:sx n="100" d="100"/>
          <a:sy n="100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2EA9DB-3EF4-4761-818E-B321830FA56A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DD484F-A2D0-43DD-AEF7-04E7329F5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60E506-91AA-4E5D-A01B-5635C0D37C56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2EF7D6-F309-40D9-ABC3-6D3B75324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7DF0-360F-4E96-B6AE-1C3D23E7D0CD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00BC-779F-4A8C-A776-B0884EF6E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0A08-FDEE-40E3-93C6-723EBEDDB7A5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EF9DB-04E2-46D9-80D8-BC25408C0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269-6D3D-4490-A5D0-9050655612A0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F34B-8D96-445E-8A6A-39851C6E2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A41D-5085-4B0B-83D9-541DB647CA8A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8E6C-724B-406C-AB05-E94899C4A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06BE-AEA9-44D8-A4FB-87971C95DAC4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2B6A-1944-493B-AE6E-0A3E40BE8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76ED-827E-4F24-90C0-B58AF5A5226F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BD70-78D6-406E-89B7-7F4F90B7C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4FC6-9826-4216-9FBE-8C5415E9B032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8A8C-D3C5-45C2-B2C3-6F3F0FF5C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7381-B9BC-47EA-BCC1-E272F05CF710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B15D-C344-4E03-B9D6-87189BE52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DCEF-10FC-47DE-AFE2-89A565AA6D1E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D5CE-36F0-43B1-A222-F4BE6CF94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93B4-7695-4F80-B208-DA1500AC2898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E646-90BA-418B-AF19-BC08A52B6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F465-4D16-4E75-9CCA-FF65729FE239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EC48-51F8-4289-A50B-90CAEF784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0756F9-CED6-41EF-AD5A-D22A513236BA}" type="datetimeFigureOut">
              <a:rPr lang="en-US"/>
              <a:pPr>
                <a:defRPr/>
              </a:pPr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CFF486-A020-4483-A0FC-EF35049D0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Subtitle 5"/>
          <p:cNvSpPr>
            <a:spLocks noGrp="1"/>
          </p:cNvSpPr>
          <p:nvPr>
            <p:ph idx="1"/>
          </p:nvPr>
        </p:nvSpPr>
        <p:spPr>
          <a:xfrm>
            <a:off x="304800" y="1600200"/>
            <a:ext cx="5562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2011 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Occupational Outlook Report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Gary Moss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4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68" name="Subtitle 5"/>
          <p:cNvSpPr>
            <a:spLocks noGrp="1"/>
          </p:cNvSpPr>
          <p:nvPr>
            <p:ph idx="1"/>
          </p:nvPr>
        </p:nvSpPr>
        <p:spPr>
          <a:xfrm>
            <a:off x="228600" y="1371600"/>
            <a:ext cx="5638800" cy="4754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Occupational Families </a:t>
            </a:r>
          </a:p>
          <a:p>
            <a:pPr marL="0" indent="0" eaLnBrk="1" hangingPunct="1"/>
            <a:r>
              <a:rPr lang="en-US" sz="2400" smtClean="0"/>
              <a:t> Office Occupations – </a:t>
            </a:r>
            <a:r>
              <a:rPr lang="en-US" sz="2000" smtClean="0"/>
              <a:t>acc’ts, bookkeepers, exec &amp; legal secretaries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/>
            <a:r>
              <a:rPr lang="en-US" sz="2400" smtClean="0"/>
              <a:t> Technical / computer science – </a:t>
            </a:r>
            <a:r>
              <a:rPr lang="en-US" sz="2000" smtClean="0"/>
              <a:t>programmers, engineers, analysts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/>
            <a:r>
              <a:rPr lang="en-US" sz="2400" smtClean="0"/>
              <a:t> Construction – </a:t>
            </a:r>
            <a:r>
              <a:rPr lang="en-US" sz="2000" smtClean="0"/>
              <a:t>architects, carpenters, electricians, plumbers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/>
            <a:r>
              <a:rPr lang="en-US" sz="2400" smtClean="0"/>
              <a:t> Engineering – </a:t>
            </a:r>
            <a:r>
              <a:rPr lang="en-US" sz="2000" smtClean="0"/>
              <a:t>civil, mechanical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/>
            <a:r>
              <a:rPr lang="en-US" sz="2400" smtClean="0"/>
              <a:t> Health Care – </a:t>
            </a:r>
            <a:r>
              <a:rPr lang="en-US" sz="2000" smtClean="0"/>
              <a:t>nurses, technicians, dental</a:t>
            </a:r>
          </a:p>
          <a:p>
            <a:pPr marL="0" indent="0" eaLnBrk="1" hangingPunct="1"/>
            <a:r>
              <a:rPr lang="en-US" sz="2000" smtClean="0"/>
              <a:t>  </a:t>
            </a:r>
            <a:r>
              <a:rPr lang="en-US" sz="2400" smtClean="0"/>
              <a:t>Education</a:t>
            </a:r>
            <a:r>
              <a:rPr lang="en-US" sz="2000" smtClean="0"/>
              <a:t> – teachers, counselors </a:t>
            </a:r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70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2" name="Subtitle 5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Findings: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/>
            <a:r>
              <a:rPr lang="en-US" sz="2400" smtClean="0"/>
              <a:t> Highest paid occupation: </a:t>
            </a:r>
          </a:p>
          <a:p>
            <a:pPr marL="400050" lvl="1" indent="0" eaLnBrk="1" hangingPunct="1"/>
            <a:r>
              <a:rPr lang="en-US" sz="2000" smtClean="0"/>
              <a:t> </a:t>
            </a:r>
            <a:r>
              <a:rPr lang="en-US" sz="2400" smtClean="0"/>
              <a:t>dental hygienist 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/>
            <a:endParaRPr lang="en-US" sz="1000" smtClean="0"/>
          </a:p>
          <a:p>
            <a:pPr marL="0" indent="0" eaLnBrk="1" hangingPunct="1"/>
            <a:r>
              <a:rPr lang="en-US" sz="2400" smtClean="0"/>
              <a:t> Highest paid family occupations:  </a:t>
            </a:r>
          </a:p>
          <a:p>
            <a:pPr marL="400050" lvl="1" indent="0" eaLnBrk="1" hangingPunct="1"/>
            <a:r>
              <a:rPr lang="en-US" sz="2000" smtClean="0"/>
              <a:t> </a:t>
            </a:r>
            <a:r>
              <a:rPr lang="en-US" sz="2400" smtClean="0"/>
              <a:t>technical / computer science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4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16" name="Subtitle 5"/>
          <p:cNvSpPr>
            <a:spLocks noGrp="1"/>
          </p:cNvSpPr>
          <p:nvPr>
            <p:ph idx="1"/>
          </p:nvPr>
        </p:nvSpPr>
        <p:spPr>
          <a:xfrm>
            <a:off x="228600" y="1371600"/>
            <a:ext cx="5715000" cy="4754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Occupational Families Ave. Wage Range </a:t>
            </a:r>
          </a:p>
          <a:p>
            <a:pPr marL="0" indent="0" eaLnBrk="1" hangingPunct="1"/>
            <a:r>
              <a:rPr lang="en-US" sz="2400" smtClean="0"/>
              <a:t> Technical / computer science – </a:t>
            </a:r>
          </a:p>
          <a:p>
            <a:pPr marL="400050" lvl="1" indent="0" eaLnBrk="1" hangingPunct="1"/>
            <a:r>
              <a:rPr lang="en-US" sz="1600" smtClean="0"/>
              <a:t> Inexper.   $36K to $74K</a:t>
            </a:r>
          </a:p>
          <a:p>
            <a:pPr marL="400050" lvl="1" indent="0" eaLnBrk="1" hangingPunct="1"/>
            <a:r>
              <a:rPr lang="en-US" sz="1600" smtClean="0"/>
              <a:t> Exper.      $38K to $93K</a:t>
            </a:r>
            <a:endParaRPr lang="en-US" sz="2400" smtClean="0"/>
          </a:p>
          <a:p>
            <a:pPr marL="0" indent="0" eaLnBrk="1" hangingPunct="1"/>
            <a:r>
              <a:rPr lang="en-US" sz="2400" smtClean="0"/>
              <a:t>Office Occupations – </a:t>
            </a:r>
          </a:p>
          <a:p>
            <a:pPr marL="400050" lvl="1" indent="0" eaLnBrk="1" hangingPunct="1"/>
            <a:r>
              <a:rPr lang="en-US" sz="1600" smtClean="0"/>
              <a:t> Inexper.   $27K to $67K</a:t>
            </a:r>
          </a:p>
          <a:p>
            <a:pPr marL="400050" lvl="1" indent="0" eaLnBrk="1" hangingPunct="1"/>
            <a:r>
              <a:rPr lang="en-US" sz="1600" smtClean="0"/>
              <a:t> Exper.      $30K to $100K</a:t>
            </a:r>
          </a:p>
          <a:p>
            <a:pPr marL="0" indent="0" eaLnBrk="1" hangingPunct="1"/>
            <a:r>
              <a:rPr lang="en-US" sz="2400" smtClean="0"/>
              <a:t>Construction – </a:t>
            </a:r>
          </a:p>
          <a:p>
            <a:pPr marL="400050" lvl="1" indent="0" eaLnBrk="1" hangingPunct="1"/>
            <a:r>
              <a:rPr lang="en-US" sz="1600" smtClean="0"/>
              <a:t> Inexper.   $27K to $50K</a:t>
            </a:r>
          </a:p>
          <a:p>
            <a:pPr marL="400050" lvl="1" indent="0" eaLnBrk="1" hangingPunct="1"/>
            <a:r>
              <a:rPr lang="en-US" sz="1600" smtClean="0"/>
              <a:t> Exper.      $31K to $87K</a:t>
            </a:r>
          </a:p>
          <a:p>
            <a:pPr marL="0" indent="0" eaLnBrk="1" hangingPunct="1"/>
            <a:r>
              <a:rPr lang="en-US" sz="2400" smtClean="0"/>
              <a:t> Health Care – </a:t>
            </a:r>
          </a:p>
          <a:p>
            <a:pPr marL="400050" lvl="1" indent="0" eaLnBrk="1" hangingPunct="1"/>
            <a:r>
              <a:rPr lang="en-US" sz="1600" smtClean="0"/>
              <a:t> Inexper.   $27K to $57K</a:t>
            </a:r>
          </a:p>
          <a:p>
            <a:pPr marL="400050" lvl="1" indent="0" eaLnBrk="1" hangingPunct="1"/>
            <a:r>
              <a:rPr lang="en-US" sz="1600" smtClean="0"/>
              <a:t> Exper.      $31K to $72K</a:t>
            </a:r>
          </a:p>
          <a:p>
            <a:pPr marL="0" indent="0" eaLnBrk="1" hangingPunct="1">
              <a:buFont typeface="Arial" charset="0"/>
              <a:buNone/>
            </a:pPr>
            <a:endParaRPr lang="en-US" sz="2000" smtClean="0"/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8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0" name="Subtitle 5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Findings:</a:t>
            </a:r>
          </a:p>
          <a:p>
            <a:pPr marL="0" indent="0" eaLnBrk="1" hangingPunct="1">
              <a:buFont typeface="Arial" charset="0"/>
              <a:buNone/>
            </a:pPr>
            <a:endParaRPr lang="en-US" sz="12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Employers’ hiring outlook – </a:t>
            </a:r>
            <a:r>
              <a:rPr lang="en-US" sz="2400" u="sng" smtClean="0"/>
              <a:t>12 months</a:t>
            </a:r>
          </a:p>
          <a:p>
            <a:pPr marL="0" indent="0" eaLnBrk="1" hangingPunct="1"/>
            <a:r>
              <a:rPr lang="en-US" sz="2400" smtClean="0"/>
              <a:t> Good outlook 	</a:t>
            </a:r>
          </a:p>
          <a:p>
            <a:pPr marL="400050" lvl="1" indent="0" eaLnBrk="1" hangingPunct="1"/>
            <a:r>
              <a:rPr lang="en-US" sz="2000" smtClean="0"/>
              <a:t> </a:t>
            </a:r>
            <a:r>
              <a:rPr lang="en-US" sz="2400" smtClean="0"/>
              <a:t>Technical / computer science</a:t>
            </a:r>
          </a:p>
          <a:p>
            <a:pPr marL="400050" lvl="1" indent="0" eaLnBrk="1" hangingPunct="1"/>
            <a:r>
              <a:rPr lang="en-US" sz="2400" smtClean="0"/>
              <a:t> Health Care</a:t>
            </a:r>
          </a:p>
          <a:p>
            <a:pPr marL="400050" lvl="1" indent="0" eaLnBrk="1" hangingPunct="1"/>
            <a:r>
              <a:rPr lang="en-US" sz="2400" smtClean="0"/>
              <a:t> Office occupations</a:t>
            </a:r>
          </a:p>
          <a:p>
            <a:pPr marL="400050" lvl="1" indent="0" eaLnBrk="1" hangingPunct="1">
              <a:buFont typeface="Arial" charset="0"/>
              <a:buNone/>
            </a:pPr>
            <a:endParaRPr lang="en-US" sz="1200" smtClean="0"/>
          </a:p>
          <a:p>
            <a:pPr marL="0" indent="0" eaLnBrk="1" hangingPunct="1"/>
            <a:r>
              <a:rPr lang="en-US" sz="2400" smtClean="0"/>
              <a:t> Weak outlook </a:t>
            </a:r>
          </a:p>
          <a:p>
            <a:pPr marL="400050" lvl="1" indent="0" eaLnBrk="1" hangingPunct="1"/>
            <a:r>
              <a:rPr lang="en-US" sz="2000" smtClean="0"/>
              <a:t> Education / teachers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		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2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4" name="Subtitle 5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Findings:</a:t>
            </a:r>
          </a:p>
          <a:p>
            <a:pPr marL="0" indent="0" eaLnBrk="1" hangingPunct="1">
              <a:buFont typeface="Arial" charset="0"/>
              <a:buNone/>
            </a:pPr>
            <a:endParaRPr lang="en-US" sz="12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Youth – emphasis on science, technology, engineering, math</a:t>
            </a:r>
            <a:endParaRPr lang="en-US" sz="2400" u="sng" smtClean="0"/>
          </a:p>
          <a:p>
            <a:pPr marL="0" indent="0" eaLnBrk="1" hangingPunct="1"/>
            <a:r>
              <a:rPr lang="en-US" sz="2400" smtClean="0"/>
              <a:t> relates to outlook for</a:t>
            </a:r>
          </a:p>
          <a:p>
            <a:pPr marL="400050" lvl="1" indent="0" eaLnBrk="1" hangingPunct="1"/>
            <a:r>
              <a:rPr lang="en-US" sz="2000" smtClean="0"/>
              <a:t> </a:t>
            </a:r>
            <a:r>
              <a:rPr lang="en-US" sz="2400" smtClean="0"/>
              <a:t>Technical / computer science</a:t>
            </a:r>
          </a:p>
          <a:p>
            <a:pPr marL="400050" lvl="1" indent="0" eaLnBrk="1" hangingPunct="1"/>
            <a:r>
              <a:rPr lang="en-US" sz="2400" smtClean="0"/>
              <a:t> Health Care</a:t>
            </a:r>
          </a:p>
          <a:p>
            <a:pPr marL="400050" lvl="1" indent="0" eaLnBrk="1" hangingPunct="1"/>
            <a:r>
              <a:rPr lang="en-US" sz="2400" smtClean="0"/>
              <a:t> Office occupations</a:t>
            </a:r>
          </a:p>
          <a:p>
            <a:pPr marL="400050" lvl="1" indent="0" eaLnBrk="1" hangingPunct="1"/>
            <a:r>
              <a:rPr lang="en-US" sz="2400" smtClean="0"/>
              <a:t> Construction</a:t>
            </a:r>
            <a:endParaRPr lang="en-US" sz="20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		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6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8" name="Subtitle 5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Findings:</a:t>
            </a:r>
          </a:p>
          <a:p>
            <a:pPr marL="0" indent="0" eaLnBrk="1" hangingPunct="1"/>
            <a:r>
              <a:rPr lang="en-US" sz="2400" smtClean="0"/>
              <a:t> Employers’ concern about substantial retirements: </a:t>
            </a:r>
          </a:p>
          <a:p>
            <a:pPr marL="400050" lvl="1" indent="0" eaLnBrk="1" hangingPunct="1"/>
            <a:r>
              <a:rPr lang="en-US" sz="2000" smtClean="0"/>
              <a:t>  </a:t>
            </a:r>
            <a:r>
              <a:rPr lang="en-US" sz="2400" smtClean="0"/>
              <a:t>computer software engineers</a:t>
            </a:r>
          </a:p>
          <a:p>
            <a:pPr marL="400050" lvl="1" indent="0" eaLnBrk="1" hangingPunct="1"/>
            <a:r>
              <a:rPr lang="en-US" sz="2400" smtClean="0"/>
              <a:t> mechanical engineers</a:t>
            </a:r>
          </a:p>
          <a:p>
            <a:pPr marL="400050" lvl="1" indent="0" eaLnBrk="1" hangingPunct="1"/>
            <a:r>
              <a:rPr lang="en-US" sz="2400" smtClean="0"/>
              <a:t> police / sheriff officers</a:t>
            </a:r>
          </a:p>
          <a:p>
            <a:pPr marL="400050" lvl="1" indent="0" eaLnBrk="1" hangingPunct="1"/>
            <a:r>
              <a:rPr lang="en-US" sz="2400" smtClean="0"/>
              <a:t> lvn’s &amp; registered nurses </a:t>
            </a:r>
          </a:p>
          <a:p>
            <a:pPr marL="400050" lvl="1" indent="0" eaLnBrk="1" hangingPunct="1"/>
            <a:r>
              <a:rPr lang="en-US" sz="2400" smtClean="0"/>
              <a:t> teachers, secondary school</a:t>
            </a:r>
          </a:p>
          <a:p>
            <a:pPr marL="400050" lvl="1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/>
            <a:endParaRPr lang="en-US" sz="1000" smtClean="0"/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 </a:t>
            </a:r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90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2" name="Subtitle 5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Findings:</a:t>
            </a:r>
          </a:p>
          <a:p>
            <a:pPr marL="0" indent="0" eaLnBrk="1" hangingPunct="1"/>
            <a:r>
              <a:rPr lang="en-US" sz="2400" smtClean="0"/>
              <a:t> Less likely to hire ex-felon: </a:t>
            </a:r>
          </a:p>
          <a:p>
            <a:pPr marL="400050" lvl="1" indent="0" eaLnBrk="1" hangingPunct="1"/>
            <a:r>
              <a:rPr lang="en-US" sz="2000" smtClean="0"/>
              <a:t> </a:t>
            </a:r>
            <a:r>
              <a:rPr lang="en-US" sz="2400" smtClean="0"/>
              <a:t>healthcare occupations</a:t>
            </a:r>
          </a:p>
          <a:p>
            <a:pPr marL="400050" lvl="1" indent="0" eaLnBrk="1" hangingPunct="1"/>
            <a:r>
              <a:rPr lang="en-US" sz="2400" smtClean="0"/>
              <a:t> education occupations</a:t>
            </a:r>
          </a:p>
          <a:p>
            <a:pPr marL="400050" lvl="1" indent="0" eaLnBrk="1" hangingPunct="1"/>
            <a:r>
              <a:rPr lang="en-US" sz="2400" smtClean="0"/>
              <a:t> legal and police /sheriff 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/>
            <a:r>
              <a:rPr lang="en-US" sz="2400" smtClean="0"/>
              <a:t> More likely to hire ex-felon:  </a:t>
            </a:r>
          </a:p>
          <a:p>
            <a:pPr marL="400050" lvl="1" indent="0" eaLnBrk="1" hangingPunct="1"/>
            <a:r>
              <a:rPr lang="en-US" sz="2000" smtClean="0"/>
              <a:t> </a:t>
            </a:r>
            <a:r>
              <a:rPr lang="en-US" sz="2400" smtClean="0"/>
              <a:t>construction occupations</a:t>
            </a:r>
          </a:p>
          <a:p>
            <a:pPr marL="0" indent="0" eaLnBrk="1" hangingPunct="1"/>
            <a:endParaRPr lang="en-US" sz="1000" smtClean="0"/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 </a:t>
            </a:r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4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36" name="Subtitle 5"/>
          <p:cNvSpPr>
            <a:spLocks noGrp="1"/>
          </p:cNvSpPr>
          <p:nvPr>
            <p:ph idx="1"/>
          </p:nvPr>
        </p:nvSpPr>
        <p:spPr>
          <a:xfrm>
            <a:off x="152400" y="1447800"/>
            <a:ext cx="5791200" cy="467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0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Company recruitment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Definite recruitment shift 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Company website or internal job board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Online eg: Monster, jobing, Craigslist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Social media sites eg: LinkedIn, Facebook etc.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 </a:t>
            </a:r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438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4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0" name="Subtitle 5"/>
          <p:cNvSpPr>
            <a:spLocks noGrp="1"/>
          </p:cNvSpPr>
          <p:nvPr>
            <p:ph idx="1"/>
          </p:nvPr>
        </p:nvSpPr>
        <p:spPr>
          <a:xfrm>
            <a:off x="152400" y="1447800"/>
            <a:ext cx="5791200" cy="467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Dissemination: </a:t>
            </a:r>
          </a:p>
          <a:p>
            <a:pPr marL="0" indent="0" eaLnBrk="1" hangingPunct="1"/>
            <a:r>
              <a:rPr lang="en-US" sz="2400" smtClean="0"/>
              <a:t> Hard copies:</a:t>
            </a:r>
          </a:p>
          <a:p>
            <a:pPr marL="400050" lvl="1" indent="0" eaLnBrk="1" hangingPunct="1"/>
            <a:r>
              <a:rPr lang="en-US" sz="2400" smtClean="0"/>
              <a:t> career centers</a:t>
            </a:r>
          </a:p>
          <a:p>
            <a:pPr marL="400050" lvl="1" indent="0" eaLnBrk="1" hangingPunct="1"/>
            <a:r>
              <a:rPr lang="en-US" sz="2400" smtClean="0"/>
              <a:t> high schools</a:t>
            </a:r>
          </a:p>
          <a:p>
            <a:pPr marL="400050" lvl="1" indent="0" eaLnBrk="1" hangingPunct="1"/>
            <a:r>
              <a:rPr lang="en-US" sz="2400" smtClean="0"/>
              <a:t> community colleges  </a:t>
            </a:r>
          </a:p>
          <a:p>
            <a:pPr marL="400050" lvl="1" indent="0" eaLnBrk="1" hangingPunct="1"/>
            <a:r>
              <a:rPr lang="en-US" sz="2400" smtClean="0"/>
              <a:t> universities</a:t>
            </a:r>
          </a:p>
          <a:p>
            <a:pPr marL="400050" lvl="1" indent="0" eaLnBrk="1" hangingPunct="1"/>
            <a:r>
              <a:rPr lang="en-US" sz="2400" smtClean="0"/>
              <a:t> libraries</a:t>
            </a:r>
          </a:p>
          <a:p>
            <a:pPr marL="400050" lvl="1" indent="0" eaLnBrk="1" hangingPunct="1"/>
            <a:r>
              <a:rPr lang="en-US" sz="2400" smtClean="0"/>
              <a:t> social organizations / agencies</a:t>
            </a:r>
          </a:p>
          <a:p>
            <a:pPr marL="400050" lvl="1" indent="0" eaLnBrk="1" hangingPunct="1"/>
            <a:r>
              <a:rPr lang="en-US" sz="2400" smtClean="0"/>
              <a:t> employers</a:t>
            </a:r>
          </a:p>
          <a:p>
            <a:pPr marL="0" indent="0" eaLnBrk="1" hangingPunct="1"/>
            <a:r>
              <a:rPr lang="en-US" sz="2400" smtClean="0"/>
              <a:t>On-line: </a:t>
            </a:r>
            <a:r>
              <a:rPr lang="en-US" sz="2000" smtClean="0"/>
              <a:t>www.workforce.org/industry-reports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 </a:t>
            </a:r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62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Subtitle 5"/>
          <p:cNvSpPr>
            <a:spLocks noGrp="1"/>
          </p:cNvSpPr>
          <p:nvPr>
            <p:ph idx="1"/>
          </p:nvPr>
        </p:nvSpPr>
        <p:spPr>
          <a:xfrm>
            <a:off x="152400" y="1447800"/>
            <a:ext cx="5791200" cy="467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0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For more information contact:</a:t>
            </a:r>
          </a:p>
          <a:p>
            <a:pPr marL="0" indent="0" eaLnBrk="1" hangingPunct="1">
              <a:buFont typeface="Arial" charset="0"/>
              <a:buNone/>
            </a:pPr>
            <a:endParaRPr lang="en-US" sz="20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Gary Moss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San Diego Workforce Partnership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619 – 228 – 2937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gary@workforce.org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 </a:t>
            </a:r>
          </a:p>
          <a:p>
            <a:pPr marL="0" indent="0" eaLnBrk="1" hangingPunct="1"/>
            <a:endParaRPr lang="en-US" sz="240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6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Subtitle 5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Current Conditions: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800" smtClean="0"/>
              <a:t>Unemployment rate  </a:t>
            </a:r>
          </a:p>
          <a:p>
            <a:pPr marL="800100" lvl="2" indent="0" eaLnBrk="1" hangingPunct="1"/>
            <a:r>
              <a:rPr lang="en-US" sz="1600" smtClean="0"/>
              <a:t>  </a:t>
            </a:r>
            <a:r>
              <a:rPr lang="en-US" sz="1800" smtClean="0"/>
              <a:t>U.S.     -    9.1%</a:t>
            </a:r>
          </a:p>
          <a:p>
            <a:pPr marL="800100" lvl="2" indent="0" eaLnBrk="1" hangingPunct="1"/>
            <a:r>
              <a:rPr lang="en-US" sz="1800" smtClean="0"/>
              <a:t>  CA       -  12.0%</a:t>
            </a:r>
          </a:p>
          <a:p>
            <a:pPr marL="800100" lvl="2" indent="0" eaLnBrk="1" hangingPunct="1"/>
            <a:r>
              <a:rPr lang="en-US" sz="1800" smtClean="0"/>
              <a:t>  SD Co. - 10.1%</a:t>
            </a:r>
          </a:p>
          <a:p>
            <a:pPr marL="800100" lvl="2" indent="0" eaLnBrk="1" hangingPunct="1">
              <a:buFont typeface="Arial" charset="0"/>
              <a:buNone/>
            </a:pPr>
            <a:r>
              <a:rPr lang="en-US" sz="1600" smtClean="0"/>
              <a:t> 9 month ave. 2011</a:t>
            </a:r>
          </a:p>
          <a:p>
            <a:pPr marL="800100" lvl="2" indent="0" eaLnBrk="1" hangingPunct="1">
              <a:buFont typeface="Arial" charset="0"/>
              <a:buNone/>
            </a:pPr>
            <a:endParaRPr lang="en-US" sz="1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1800" smtClean="0"/>
              <a:t>Unemployed</a:t>
            </a:r>
          </a:p>
          <a:p>
            <a:pPr marL="800100" lvl="2" indent="0" eaLnBrk="1" hangingPunct="1"/>
            <a:r>
              <a:rPr lang="en-US" sz="1800" smtClean="0"/>
              <a:t> SD Co. – 158,000</a:t>
            </a:r>
          </a:p>
          <a:p>
            <a:pPr marL="800100" lvl="2" indent="0" eaLnBrk="1" hangingPunct="1">
              <a:buFont typeface="Arial" charset="0"/>
              <a:buNone/>
            </a:pPr>
            <a:r>
              <a:rPr lang="en-US" sz="1600" smtClean="0"/>
              <a:t> 9 month ave. 2011</a:t>
            </a:r>
            <a:endParaRPr lang="en-US" sz="1800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8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0" name="Subtitle 5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4602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Economic Outlook: </a:t>
            </a:r>
          </a:p>
          <a:p>
            <a:pPr marL="0" indent="0" eaLnBrk="1" hangingPunct="1"/>
            <a:r>
              <a:rPr lang="en-US" sz="2400" smtClean="0"/>
              <a:t>   Slow growth 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  <a:p>
            <a:pPr marL="800100" lvl="2" indent="0" eaLnBrk="1" hangingPunct="1"/>
            <a:r>
              <a:rPr lang="en-US" sz="1600" smtClean="0"/>
              <a:t>  </a:t>
            </a:r>
            <a:r>
              <a:rPr lang="en-US" sz="1800" smtClean="0"/>
              <a:t>U.S.     -  0.5%</a:t>
            </a:r>
          </a:p>
          <a:p>
            <a:pPr marL="800100" lvl="2" indent="0" eaLnBrk="1" hangingPunct="1"/>
            <a:r>
              <a:rPr lang="en-US" sz="1800" smtClean="0"/>
              <a:t>  CA       -  0.4%</a:t>
            </a:r>
          </a:p>
          <a:p>
            <a:pPr marL="800100" lvl="2" indent="0" eaLnBrk="1" hangingPunct="1"/>
            <a:r>
              <a:rPr lang="en-US" sz="1800" smtClean="0"/>
              <a:t>  SD Co. - 0.5%</a:t>
            </a:r>
          </a:p>
          <a:p>
            <a:pPr marL="800100" lvl="2" indent="0" eaLnBrk="1" hangingPunct="1">
              <a:buFont typeface="Arial" charset="0"/>
              <a:buNone/>
            </a:pPr>
            <a:r>
              <a:rPr lang="en-US" sz="1600" smtClean="0"/>
              <a:t>    Thru end of 2</a:t>
            </a:r>
            <a:r>
              <a:rPr lang="en-US" sz="1600" baseline="30000" smtClean="0"/>
              <a:t>nd</a:t>
            </a:r>
            <a:r>
              <a:rPr lang="en-US" sz="1600" smtClean="0"/>
              <a:t> Q 2012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02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4" name="Subtitle 5"/>
          <p:cNvSpPr>
            <a:spLocks noGrp="1"/>
          </p:cNvSpPr>
          <p:nvPr>
            <p:ph idx="1"/>
          </p:nvPr>
        </p:nvSpPr>
        <p:spPr>
          <a:xfrm>
            <a:off x="304800" y="1447800"/>
            <a:ext cx="5334000" cy="467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San Diego County </a:t>
            </a: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z="1400" smtClean="0"/>
          </a:p>
          <a:p>
            <a:pPr marL="0" indent="0" eaLnBrk="1" hangingPunct="1"/>
            <a:r>
              <a:rPr lang="en-US" sz="1800" smtClean="0"/>
              <a:t> </a:t>
            </a:r>
            <a:r>
              <a:rPr lang="en-US" sz="2000" smtClean="0"/>
              <a:t>No growth</a:t>
            </a:r>
          </a:p>
          <a:p>
            <a:pPr marL="400050" lvl="1" indent="0" eaLnBrk="1" hangingPunct="1"/>
            <a:r>
              <a:rPr lang="en-US" sz="1600" smtClean="0"/>
              <a:t> </a:t>
            </a:r>
            <a:r>
              <a:rPr lang="en-US" sz="2000" smtClean="0"/>
              <a:t>Other Services       &lt;2.0%&gt;</a:t>
            </a:r>
          </a:p>
          <a:p>
            <a:pPr marL="400050" lvl="1" indent="0" eaLnBrk="1" hangingPunct="1"/>
            <a:r>
              <a:rPr lang="en-US" sz="2000" smtClean="0"/>
              <a:t> Government           &lt;1.6%&gt;</a:t>
            </a:r>
          </a:p>
          <a:p>
            <a:pPr marL="400050" lvl="1" indent="0" eaLnBrk="1" hangingPunct="1"/>
            <a:r>
              <a:rPr lang="en-US" sz="2000" smtClean="0"/>
              <a:t>Trans. &amp; Warehsng &lt;1.3%&gt;</a:t>
            </a:r>
          </a:p>
          <a:p>
            <a:pPr marL="400050" lvl="1" indent="0" eaLnBrk="1" hangingPunct="1"/>
            <a:r>
              <a:rPr lang="en-US" sz="2000" smtClean="0"/>
              <a:t> Information             &lt;0.3%&gt;</a:t>
            </a:r>
          </a:p>
          <a:p>
            <a:pPr marL="400050" lvl="1" indent="0" eaLnBrk="1" hangingPunct="1"/>
            <a:r>
              <a:rPr lang="en-US" sz="2000" smtClean="0"/>
              <a:t> Retail Trade           &lt;0.2%&gt;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en-US" sz="1600" smtClean="0"/>
              <a:t> </a:t>
            </a:r>
          </a:p>
          <a:p>
            <a:pPr marL="400050" lvl="1" indent="0" eaLnBrk="1" hangingPunct="1">
              <a:buFont typeface="Arial" charset="0"/>
              <a:buNone/>
            </a:pPr>
            <a:endParaRPr 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sz="1800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6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8" name="Subtitle 5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San Diego County </a:t>
            </a: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z="1400" smtClean="0"/>
          </a:p>
          <a:p>
            <a:pPr marL="0" indent="0" eaLnBrk="1" hangingPunct="1"/>
            <a:r>
              <a:rPr lang="en-US" sz="1800" smtClean="0"/>
              <a:t> </a:t>
            </a:r>
            <a:r>
              <a:rPr lang="en-US" sz="2000" smtClean="0"/>
              <a:t>Growth</a:t>
            </a:r>
          </a:p>
          <a:p>
            <a:pPr marL="400050" lvl="1" indent="0" eaLnBrk="1" hangingPunct="1"/>
            <a:r>
              <a:rPr lang="en-US" sz="2000" smtClean="0"/>
              <a:t> Ed &amp; Health Services       2.4%</a:t>
            </a:r>
          </a:p>
          <a:p>
            <a:pPr marL="400050" lvl="1" indent="0" eaLnBrk="1" hangingPunct="1"/>
            <a:r>
              <a:rPr lang="en-US" sz="2000" smtClean="0"/>
              <a:t> Financial Activities           1.9%</a:t>
            </a:r>
          </a:p>
          <a:p>
            <a:pPr marL="400050" lvl="1" indent="0" eaLnBrk="1" hangingPunct="1"/>
            <a:r>
              <a:rPr lang="en-US" sz="2000" smtClean="0"/>
              <a:t> Leisure &amp; Hospitality        1.7%</a:t>
            </a:r>
          </a:p>
          <a:p>
            <a:pPr marL="400050" lvl="1" indent="0" eaLnBrk="1" hangingPunct="1"/>
            <a:r>
              <a:rPr lang="en-US" sz="2000" smtClean="0"/>
              <a:t> Utilities                             1.4%</a:t>
            </a:r>
          </a:p>
          <a:p>
            <a:pPr marL="400050" lvl="1" indent="0" eaLnBrk="1" hangingPunct="1"/>
            <a:r>
              <a:rPr lang="en-US" sz="2000" smtClean="0"/>
              <a:t> Prof. &amp; Business Serv.     1.3%</a:t>
            </a:r>
          </a:p>
          <a:p>
            <a:pPr marL="400050" lvl="1" indent="0" eaLnBrk="1" hangingPunct="1"/>
            <a:r>
              <a:rPr lang="en-US" sz="2000" smtClean="0"/>
              <a:t> Manufacturing                  0.5%</a:t>
            </a:r>
          </a:p>
          <a:p>
            <a:pPr marL="400050" lvl="1" indent="0" eaLnBrk="1" hangingPunct="1"/>
            <a:r>
              <a:rPr lang="en-US" sz="2000" smtClean="0"/>
              <a:t> Wholesale trade               0.5%</a:t>
            </a:r>
          </a:p>
          <a:p>
            <a:pPr marL="400050" lvl="1" indent="0" eaLnBrk="1" hangingPunct="1"/>
            <a:r>
              <a:rPr lang="en-US" sz="2000" smtClean="0"/>
              <a:t> Construction                     0.2%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50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2" name="Subtitle 5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		</a:t>
            </a:r>
            <a:r>
              <a:rPr lang="en-US" smtClean="0"/>
              <a:t>History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1988 to 2007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4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6" name="Subtitle 5"/>
          <p:cNvSpPr>
            <a:spLocks noGrp="1"/>
          </p:cNvSpPr>
          <p:nvPr>
            <p:ph idx="1"/>
          </p:nvPr>
        </p:nvSpPr>
        <p:spPr>
          <a:xfrm>
            <a:off x="533400" y="1447800"/>
            <a:ext cx="5181600" cy="467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		</a:t>
            </a:r>
            <a:r>
              <a:rPr lang="en-US" smtClean="0"/>
              <a:t>It’s Back!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198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  <p:pic>
        <p:nvPicPr>
          <p:cNvPr id="8203" name="Picture 10" descr="coverOOR20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057400"/>
            <a:ext cx="2438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0" name="Subtitle 5"/>
          <p:cNvSpPr>
            <a:spLocks noGrp="1"/>
          </p:cNvSpPr>
          <p:nvPr>
            <p:ph idx="1"/>
          </p:nvPr>
        </p:nvSpPr>
        <p:spPr>
          <a:xfrm>
            <a:off x="304800" y="1600200"/>
            <a:ext cx="57150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OOR Project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BW Research - Data collection, analysis, write-up</a:t>
            </a:r>
          </a:p>
          <a:p>
            <a:pPr marL="0" indent="0" eaLnBrk="1" hangingPunct="1">
              <a:buFont typeface="Arial" charset="0"/>
              <a:buNone/>
            </a:pPr>
            <a:endParaRPr lang="en-US" sz="1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Belladia Marketing &amp; Design – design and layout</a:t>
            </a:r>
          </a:p>
          <a:p>
            <a:pPr marL="0" indent="0" eaLnBrk="1" hangingPunct="1">
              <a:buFont typeface="Arial" charset="0"/>
              <a:buNone/>
            </a:pPr>
            <a:endParaRPr lang="en-US" sz="1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SOS Printing – Printing</a:t>
            </a:r>
          </a:p>
          <a:p>
            <a:pPr marL="0" indent="0" eaLnBrk="1" hangingPunct="1">
              <a:buFont typeface="Arial" charset="0"/>
              <a:buNone/>
            </a:pPr>
            <a:endParaRPr lang="en-US" sz="1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Rapid Response Funds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22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Tower_300dpi_MichaelSchuermanPhoto_03-2010.jpg"/>
          <p:cNvPicPr>
            <a:picLocks noChangeAspect="1"/>
          </p:cNvPicPr>
          <p:nvPr/>
        </p:nvPicPr>
        <p:blipFill>
          <a:blip r:embed="rId2" cstate="print"/>
          <a:srcRect l="30922" t="13252" r="10179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4" name="Subtitle 5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 Data Collected:</a:t>
            </a:r>
          </a:p>
          <a:p>
            <a:pPr marL="0" indent="0" eaLnBrk="1" hangingPunct="1"/>
            <a:r>
              <a:rPr lang="en-US" sz="2400" smtClean="0"/>
              <a:t>46 occupations </a:t>
            </a:r>
          </a:p>
          <a:p>
            <a:pPr marL="0" indent="0" eaLnBrk="1" hangingPunct="1"/>
            <a:r>
              <a:rPr lang="en-US" sz="2400" smtClean="0"/>
              <a:t> San Diego County Employers</a:t>
            </a:r>
          </a:p>
          <a:p>
            <a:pPr marL="0" indent="0" eaLnBrk="1" hangingPunct="1"/>
            <a:r>
              <a:rPr lang="en-US" sz="2400" smtClean="0"/>
              <a:t> Education requirements</a:t>
            </a:r>
          </a:p>
          <a:p>
            <a:pPr marL="0" indent="0" eaLnBrk="1" hangingPunct="1"/>
            <a:r>
              <a:rPr lang="en-US" sz="2400" smtClean="0"/>
              <a:t> Work experience requirements</a:t>
            </a:r>
          </a:p>
          <a:p>
            <a:pPr marL="0" indent="0" eaLnBrk="1" hangingPunct="1"/>
            <a:r>
              <a:rPr lang="en-US" sz="2400" smtClean="0"/>
              <a:t> Wage / benefits information</a:t>
            </a:r>
          </a:p>
          <a:p>
            <a:pPr marL="0" indent="0" eaLnBrk="1" hangingPunct="1"/>
            <a:r>
              <a:rPr lang="en-US" sz="2400" smtClean="0"/>
              <a:t> Employer growth expectations</a:t>
            </a:r>
          </a:p>
          <a:p>
            <a:pPr marL="0" indent="0" eaLnBrk="1" hangingPunct="1"/>
            <a:r>
              <a:rPr lang="en-US" sz="2400" smtClean="0"/>
              <a:t> Important / deficient skills</a:t>
            </a:r>
          </a:p>
          <a:p>
            <a:pPr marL="0" indent="0" eaLnBrk="1" hangingPunct="1"/>
            <a:r>
              <a:rPr lang="en-US" sz="2400" smtClean="0"/>
              <a:t> Retirement expectations </a:t>
            </a:r>
          </a:p>
          <a:p>
            <a:pPr marL="0" indent="0" eaLnBrk="1" hangingPunct="1"/>
            <a:r>
              <a:rPr lang="en-US" sz="2400" smtClean="0"/>
              <a:t> Hire ex-offender</a:t>
            </a:r>
          </a:p>
          <a:p>
            <a:pPr marL="0" indent="0" eaLnBrk="1" hangingPunct="1"/>
            <a:r>
              <a:rPr lang="en-US" sz="2400" smtClean="0"/>
              <a:t>Job growth projections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6248400"/>
            <a:ext cx="1600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6" name="Picture 8" descr="sdwpl_main_logo_unof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292850"/>
            <a:ext cx="1371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67818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www.workforce.org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2011 Occupational Outlook Report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6369050"/>
            <a:ext cx="18288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PHOTOGRAPHY BY MICHAEL SCHUERMAN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DWP">
      <a:dk1>
        <a:sysClr val="windowText" lastClr="000000"/>
      </a:dk1>
      <a:lt1>
        <a:sysClr val="window" lastClr="FFFFFF"/>
      </a:lt1>
      <a:dk2>
        <a:srgbClr val="8C0B42"/>
      </a:dk2>
      <a:lt2>
        <a:srgbClr val="D8D8D8"/>
      </a:lt2>
      <a:accent1>
        <a:srgbClr val="0072BC"/>
      </a:accent1>
      <a:accent2>
        <a:srgbClr val="00AAEC"/>
      </a:accent2>
      <a:accent3>
        <a:srgbClr val="B16375"/>
      </a:accent3>
      <a:accent4>
        <a:srgbClr val="41AD48"/>
      </a:accent4>
      <a:accent5>
        <a:srgbClr val="267E33"/>
      </a:accent5>
      <a:accent6>
        <a:srgbClr val="D8D8D8"/>
      </a:accent6>
      <a:hlink>
        <a:srgbClr val="7F7F7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752</Words>
  <Application>Microsoft Office PowerPoint</Application>
  <PresentationFormat>On-screen Show (4:3)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  <vt:lpstr>2011 Occupational Outlook Report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Smith</dc:creator>
  <cp:lastModifiedBy>saraht</cp:lastModifiedBy>
  <cp:revision>82</cp:revision>
  <dcterms:created xsi:type="dcterms:W3CDTF">2011-04-21T22:29:46Z</dcterms:created>
  <dcterms:modified xsi:type="dcterms:W3CDTF">2011-11-09T20:41:21Z</dcterms:modified>
</cp:coreProperties>
</file>